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9" r:id="rId3"/>
    <p:sldId id="267" r:id="rId4"/>
    <p:sldId id="268" r:id="rId5"/>
    <p:sldId id="259" r:id="rId6"/>
    <p:sldId id="266" r:id="rId7"/>
    <p:sldId id="265" r:id="rId8"/>
    <p:sldId id="257" r:id="rId9"/>
    <p:sldId id="270" r:id="rId10"/>
    <p:sldId id="263" r:id="rId11"/>
    <p:sldId id="258" r:id="rId12"/>
    <p:sldId id="260" r:id="rId13"/>
    <p:sldId id="261" r:id="rId14"/>
    <p:sldId id="262" r:id="rId15"/>
    <p:sldId id="272" r:id="rId16"/>
    <p:sldId id="264" r:id="rId17"/>
    <p:sldId id="271" r:id="rId18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28A3A99-1015-4C82-8E93-26A67EF875F5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t>30.03.2025</a:t>
            </a:fld>
            <a:endParaRPr lang="uk-UA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0100AD5E-A8D4-4D42-95F5-28383CEA239B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uk-UA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редагування структури клацніть мишею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Другий рівень структури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Третій рівень структури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Четвертий рівень структури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П'ятий рівень структури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Шостий рівень структури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Сьомий рівень структури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2502568"/>
            <a:ext cx="9143640" cy="3140243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just"/>
            <a:endParaRPr lang="uk-UA" sz="3200" b="0" strike="noStrike" spc="-1" dirty="0" smtClean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Arial"/>
            </a:endParaRPr>
          </a:p>
          <a:p>
            <a:pPr algn="just"/>
            <a:endParaRPr lang="uk-UA" sz="3200" spc="-1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Arial"/>
            </a:endParaRPr>
          </a:p>
          <a:p>
            <a:pPr algn="just"/>
            <a:r>
              <a:rPr lang="uk-UA" sz="2400" b="0" strike="noStrike" spc="-1" dirty="0" smtClean="0">
                <a:ln>
                  <a:solidFill>
                    <a:sysClr val="windowText" lastClr="000000"/>
                  </a:solidFill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</a:p>
          <a:p>
            <a:pPr algn="just"/>
            <a:r>
              <a:rPr lang="uk-UA" sz="2400" spc="-1" dirty="0">
                <a:ln>
                  <a:solidFill>
                    <a:sysClr val="windowText" lastClr="000000"/>
                  </a:solidFill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spc="-1" dirty="0" smtClean="0">
                <a:ln>
                  <a:solidFill>
                    <a:sysClr val="windowText" lastClr="000000"/>
                  </a:solidFill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</a:p>
          <a:p>
            <a:pPr algn="just"/>
            <a:r>
              <a:rPr lang="uk-UA" sz="2400" spc="-1" dirty="0">
                <a:ln>
                  <a:solidFill>
                    <a:sysClr val="windowText" lastClr="000000"/>
                  </a:solidFill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spc="-1" dirty="0" smtClean="0">
                <a:ln>
                  <a:solidFill>
                    <a:sysClr val="windowText" lastClr="000000"/>
                  </a:solidFill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uk-UA" sz="2400" b="0" strike="noStrike" spc="-1" dirty="0" smtClean="0">
                <a:ln>
                  <a:solidFill>
                    <a:sysClr val="windowText" lastClr="000000"/>
                  </a:solidFill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Вчитель: </a:t>
            </a:r>
            <a:r>
              <a:rPr lang="uk-UA" sz="2400" b="0" strike="noStrike" spc="-1" dirty="0" err="1" smtClean="0">
                <a:ln>
                  <a:solidFill>
                    <a:sysClr val="windowText" lastClr="000000"/>
                  </a:solidFill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Бобровицька</a:t>
            </a:r>
            <a:r>
              <a:rPr lang="uk-UA" sz="2400" b="0" strike="noStrike" spc="-1" dirty="0" smtClean="0">
                <a:ln>
                  <a:solidFill>
                    <a:sysClr val="windowText" lastClr="000000"/>
                  </a:solidFill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Любов Миколаївна</a:t>
            </a:r>
          </a:p>
          <a:p>
            <a:pPr algn="just"/>
            <a:endParaRPr lang="uk-UA" sz="2400" spc="-1" dirty="0">
              <a:ln>
                <a:solidFill>
                  <a:sysClr val="windowText" lastClr="000000"/>
                </a:solidFill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spc="-1" dirty="0" smtClean="0">
                <a:ln>
                  <a:solidFill>
                    <a:sysClr val="windowText" lastClr="000000"/>
                  </a:solidFill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uk-UA" sz="2400" b="0" strike="noStrike" spc="-1" dirty="0" smtClean="0">
              <a:ln>
                <a:solidFill>
                  <a:sysClr val="windowText" lastClr="000000"/>
                </a:solidFill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52863" y="1515979"/>
            <a:ext cx="817196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Розвиток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критичного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мислення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молодших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школярів</a:t>
            </a:r>
            <a:endParaRPr lang="ru-RU" sz="5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uk-UA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</a:t>
            </a:r>
            <a:r>
              <a:rPr lang="uk-UA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умовах НУШ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62" y="241008"/>
            <a:ext cx="2384317" cy="24184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162580"/>
            <a:ext cx="2418347" cy="2418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95664" y="1239251"/>
            <a:ext cx="890336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складний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Дитині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користуватися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ними.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вміння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взаємопов’язані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ціннісними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орієнтирами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життєві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компетентності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потрібні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успішної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самореалізації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навчанні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та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ru-RU" sz="20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2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2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sz="2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2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997" y="3664347"/>
            <a:ext cx="5057523" cy="288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8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878305"/>
            <a:ext cx="9143640" cy="2827421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just"/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Критичне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проблему, яку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вирішити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обробити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логічно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побудувати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думки, привести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переконливу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аргументацію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мислити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обирати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вірне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бути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відкритим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думок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принциповим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відстоюванні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endParaRPr lang="ru-RU" sz="2400" b="1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806575"/>
            <a:ext cx="3910263" cy="276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00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3880" y="1859340"/>
            <a:ext cx="988205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обґрунтовані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аналізувати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порівнювати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синтезувати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висувати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реальність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відділяти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емоції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фактів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формулювати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суджень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26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896859" y="1122480"/>
            <a:ext cx="9143640" cy="36781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endParaRPr lang="ru-RU" sz="2400" spc="-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spc="-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критичного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молодших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школярів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їхньої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здатності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самостійного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успішної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соціалізації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навчитися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аналізувати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обґрунтовувати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spc="-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думки. Таким чином, вони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стають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впевненими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spc="-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креативне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гнучке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endParaRPr lang="ru-RU" sz="2400" b="1" spc="-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основою 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успішного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 dirty="0" smtClean="0">
              <a:latin typeface="Arial"/>
            </a:endParaRPr>
          </a:p>
          <a:p>
            <a:pPr algn="ctr"/>
            <a:endParaRPr lang="uk-UA" sz="3200" spc="-1" dirty="0">
              <a:latin typeface="Arial"/>
            </a:endParaRPr>
          </a:p>
          <a:p>
            <a:pPr algn="ctr"/>
            <a:endParaRPr lang="uk-UA" sz="3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328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932954" y="1122479"/>
            <a:ext cx="9577136" cy="4809089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endParaRPr lang="ru-RU" sz="2400" b="1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початкових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тому,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перетворити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радісне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при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життєві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компетентності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допоможуть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учню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межами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розв'язувати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повсякденному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реальні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мислити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критично з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уроку практично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вміння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результатом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щоденної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Критичне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самостійне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мислити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вирішувати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першокласників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накопичено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життєвого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критичному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мисленню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традиційний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пізнання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свідомим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безперервним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продуктивним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932954" y="890336"/>
            <a:ext cx="9143640" cy="23214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24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spcAft>
                <a:spcPts val="0"/>
              </a:spcAft>
            </a:pP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    </a:t>
            </a:r>
          </a:p>
          <a:p>
            <a:pPr>
              <a:spcAft>
                <a:spcPts val="0"/>
              </a:spcAft>
            </a:pPr>
            <a:endParaRPr lang="uk-UA" sz="24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Open Sans"/>
            </a:endParaRPr>
          </a:p>
          <a:p>
            <a:pPr>
              <a:spcAft>
                <a:spcPts val="0"/>
              </a:spcAft>
            </a:pPr>
            <a:endParaRPr lang="uk-UA" sz="24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Open Sans"/>
            </a:endParaRPr>
          </a:p>
          <a:p>
            <a:pPr>
              <a:spcAft>
                <a:spcPts val="0"/>
              </a:spcAft>
            </a:pPr>
            <a:endParaRPr lang="uk-UA" sz="24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Open Sans"/>
            </a:endParaRPr>
          </a:p>
          <a:p>
            <a:pPr>
              <a:spcAft>
                <a:spcPts val="0"/>
              </a:spcAft>
            </a:pPr>
            <a:endParaRPr lang="uk-UA" sz="24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Open Sans"/>
            </a:endParaRPr>
          </a:p>
          <a:p>
            <a:pPr>
              <a:spcAft>
                <a:spcPts val="0"/>
              </a:spcAft>
            </a:pP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       У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своїй роботі застосовую технології розвитку критичного мислення та інтерактивні вправи. Найчастіше </a:t>
            </a:r>
            <a:r>
              <a:rPr lang="uk-UA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викорисовую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 «асоціативний кущ», «мозковий штурм»,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«кубик </a:t>
            </a:r>
            <a:r>
              <a:rPr lang="uk-UA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Блума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»,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«крісло автора», «незакінчене речення», читання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з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передбаченням, читання з позначками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, порушена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послідовність, «товсті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» й «тонкі»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запитання, «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кошик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ідей», кільця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Венна,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«займи позицію», «мозаїка», «</a:t>
            </a:r>
            <a:r>
              <a:rPr lang="uk-UA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к</a:t>
            </a:r>
            <a:r>
              <a:rPr lang="uk-UA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убування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»,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робота в парах та малих групах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,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«навчаючи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– 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вчуся»,  </a:t>
            </a:r>
            <a:r>
              <a:rPr lang="uk-UA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фішбоун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Open Sans"/>
              </a:rPr>
              <a:t>.          </a:t>
            </a:r>
            <a:endParaRPr lang="ru-RU" sz="2400" b="1" dirty="0">
              <a:solidFill>
                <a:srgbClr val="002060"/>
              </a:solidFill>
              <a:latin typeface="Open Sans"/>
              <a:ea typeface="Times New Roman" panose="02020603050405020304" pitchFamily="18" charset="0"/>
              <a:cs typeface="Open Sans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23880" y="962526"/>
            <a:ext cx="98218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116" y="3822670"/>
            <a:ext cx="3850105" cy="257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9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2474374" y="3770602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23879" y="1122480"/>
            <a:ext cx="9713615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Роль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ігор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критичного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значуща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стимулюють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аналітичних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здібностей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гравців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Дитячі</a:t>
            </a:r>
            <a:r>
              <a:rPr lang="ru-RU" sz="24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ігри для </a:t>
            </a:r>
            <a:r>
              <a:rPr lang="ru-RU" sz="2400" b="1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критичного </a:t>
            </a:r>
            <a:r>
              <a:rPr lang="ru-RU" sz="2400" b="1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r>
              <a:rPr lang="ru-RU" sz="24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відкривають</a:t>
            </a:r>
            <a:r>
              <a:rPr lang="ru-RU" sz="24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широкий спектр </a:t>
            </a:r>
            <a:r>
              <a:rPr lang="ru-RU" sz="2400" b="1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4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пропонуючи</a:t>
            </a:r>
            <a:r>
              <a:rPr lang="ru-RU" sz="24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гравцям</a:t>
            </a:r>
            <a:r>
              <a:rPr lang="ru-RU" sz="24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4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4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24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вмінь</a:t>
            </a:r>
            <a:r>
              <a:rPr lang="ru-RU" sz="24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навичок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першокласники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шестирічного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будь-яка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інша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ставити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реалізовувати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самовдосконалюватися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b="1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757" y="4579046"/>
            <a:ext cx="2586789" cy="19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3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2474374" y="3770602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23880" y="1122480"/>
            <a:ext cx="9003752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легко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привернути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тривалий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в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явищ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звичайних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зосередити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вдається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уроках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ігрові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вправи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Інтерв’ю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4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Нове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ігри «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Знайди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помилку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», «Добре-погано», «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Третій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зайвий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»,   «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Оплески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», «Так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та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4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158" y="4044826"/>
            <a:ext cx="3453063" cy="258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7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336883"/>
            <a:ext cx="9143640" cy="3461143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endParaRPr lang="ru-RU" sz="2400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n w="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Проводжу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ранкові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зустрічі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позитивно </a:t>
            </a:r>
            <a:r>
              <a:rPr lang="ru-RU" sz="24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впливать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24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доброзичливу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атмосферу 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перебування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n w="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ранкової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зустрічі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вітання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групове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щоденні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новини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учням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опанувати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навички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об’єднуючи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соціальне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емоційне</a:t>
            </a:r>
            <a:r>
              <a:rPr lang="ru-RU" sz="240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інтелектуальне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222" y="3798027"/>
            <a:ext cx="4126831" cy="248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2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1122480"/>
            <a:ext cx="9143640" cy="766478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r>
              <a:rPr lang="uk-UA" sz="2400" b="1" dirty="0" smtClean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 в організації навчальної діяльності «Щоденні-3» та «Щоденні-5».</a:t>
            </a:r>
            <a:endParaRPr lang="ru-RU" sz="2400" b="1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642" y="2060577"/>
            <a:ext cx="7818505" cy="45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768" y="360947"/>
            <a:ext cx="9432757" cy="60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3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832" y="481263"/>
            <a:ext cx="9192125" cy="593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812637" y="252474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just"/>
            <a:endParaRPr lang="ru-RU" sz="2000" b="1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621" y="359423"/>
            <a:ext cx="8277726" cy="620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9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1122480"/>
            <a:ext cx="9143640" cy="1981667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lvl="0"/>
            <a:r>
              <a:rPr lang="ru-RU" sz="2400" b="1" dirty="0" smtClean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Лепбук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інноваційний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освітньої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систематизую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певною</a:t>
            </a:r>
            <a:endParaRPr lang="ru-RU" sz="2400" b="1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темою.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спільна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креативно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підійти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нового, а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повторення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закріплення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вивченого</a:t>
            </a:r>
            <a:r>
              <a:rPr lang="ru-RU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949117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179" y="3284621"/>
            <a:ext cx="4397044" cy="28695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885" y="3717758"/>
            <a:ext cx="1949210" cy="25433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117" y="3815309"/>
            <a:ext cx="2069430" cy="233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87379" y="854243"/>
            <a:ext cx="948088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4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LEGO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шість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цеглинок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практичний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дієвий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реалізовувати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ігрові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діяльнісні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початковій</a:t>
            </a:r>
            <a:r>
              <a:rPr lang="ru-RU" sz="2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тому часто </a:t>
            </a:r>
            <a:r>
              <a:rPr lang="ru-RU" sz="2400" b="1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уроках.</a:t>
            </a:r>
            <a:endParaRPr lang="ru-RU" sz="24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13992"/>
            <a:ext cx="6094449" cy="405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12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3248525" y="84221"/>
            <a:ext cx="7707751" cy="1961147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just"/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зупиняйся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Вчителю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треба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Іди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вперед, </a:t>
            </a:r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суть </a:t>
            </a:r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робиш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чистим і </a:t>
            </a:r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безхмарним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небо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твориш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віру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майбуття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</a:t>
            </a:r>
            <a:r>
              <a:rPr lang="ru-RU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spc="-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Павличко</a:t>
            </a:r>
            <a:r>
              <a:rPr lang="ru-RU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ru-RU" b="1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83" y="2334126"/>
            <a:ext cx="6621379" cy="415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24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2047</TotalTime>
  <Words>721</Words>
  <Application>Microsoft Office PowerPoint</Application>
  <PresentationFormat>Широкоэкранный</PresentationFormat>
  <Paragraphs>60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DejaVu Sans</vt:lpstr>
      <vt:lpstr>Open Sans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Пользователь;Бобровицька Л.М.</dc:creator>
  <dc:description/>
  <cp:lastModifiedBy>Пользователь</cp:lastModifiedBy>
  <cp:revision>57</cp:revision>
  <dcterms:created xsi:type="dcterms:W3CDTF">2025-03-28T18:28:49Z</dcterms:created>
  <dcterms:modified xsi:type="dcterms:W3CDTF">2025-03-30T16:16:35Z</dcterms:modified>
  <cp:contentStatus>Окончательное</cp:contentStatus>
  <dc:language>uk-UA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  <property fmtid="{D5CDD505-2E9C-101B-9397-08002B2CF9AE}" pid="12" name="_MarkAsFinal">
    <vt:bool>true</vt:bool>
  </property>
</Properties>
</file>